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96" r:id="rId5"/>
    <p:sldId id="297" r:id="rId6"/>
    <p:sldId id="298" r:id="rId7"/>
    <p:sldId id="299" r:id="rId8"/>
  </p:sldIdLst>
  <p:sldSz cx="9144000" cy="5143500" type="screen16x9"/>
  <p:notesSz cx="6858000" cy="9144000"/>
  <p:embeddedFontLst>
    <p:embeddedFont>
      <p:font typeface="Playfair Display" panose="00000500000000000000"/>
      <p:regular r:id="rId12"/>
    </p:embeddedFont>
    <p:embeddedFont>
      <p:font typeface="Raleway"/>
      <p:regular r:id="rId13"/>
    </p:embeddedFont>
    <p:embeddedFont>
      <p:font typeface="Montserrat" panose="00000500000000000000"/>
      <p:regular r:id="rId14"/>
    </p:embeddedFont>
    <p:embeddedFont>
      <p:font typeface="Arial Unicode MS" panose="020B0604020202020204" pitchFamily="34" charset="-128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49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25"/>
    <p:restoredTop sz="94675"/>
  </p:normalViewPr>
  <p:slideViewPr>
    <p:cSldViewPr snapToGrid="0">
      <p:cViewPr>
        <p:scale>
          <a:sx n="90" d="100"/>
          <a:sy n="90" d="100"/>
        </p:scale>
        <p:origin x="135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font" Target="fonts/font4.fntdata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229900" y="-1350050"/>
            <a:ext cx="12172482" cy="6222124"/>
            <a:chOff x="-2229900" y="-1350050"/>
            <a:chExt cx="12172482" cy="6222124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-2229900" y="-1350050"/>
              <a:ext cx="4767826" cy="47654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6659484" y="1590600"/>
              <a:ext cx="3283098" cy="32814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5100" y="892450"/>
            <a:ext cx="6194700" cy="21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860875" y="3715500"/>
            <a:ext cx="2568000" cy="5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7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743194" y="-2729250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2" name="Google Shape;102;p17"/>
          <p:cNvSpPr txBox="1">
            <a:spLocks noGrp="1"/>
          </p:cNvSpPr>
          <p:nvPr>
            <p:ph type="subTitle" idx="1"/>
          </p:nvPr>
        </p:nvSpPr>
        <p:spPr>
          <a:xfrm>
            <a:off x="717550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7"/>
          <p:cNvSpPr txBox="1">
            <a:spLocks noGrp="1"/>
          </p:cNvSpPr>
          <p:nvPr>
            <p:ph type="subTitle" idx="2"/>
          </p:nvPr>
        </p:nvSpPr>
        <p:spPr>
          <a:xfrm>
            <a:off x="3375568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7"/>
          <p:cNvSpPr txBox="1">
            <a:spLocks noGrp="1"/>
          </p:cNvSpPr>
          <p:nvPr>
            <p:ph type="subTitle" idx="3"/>
          </p:nvPr>
        </p:nvSpPr>
        <p:spPr>
          <a:xfrm>
            <a:off x="6033585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7"/>
          <p:cNvSpPr txBox="1">
            <a:spLocks noGrp="1"/>
          </p:cNvSpPr>
          <p:nvPr>
            <p:ph type="subTitle" idx="4"/>
          </p:nvPr>
        </p:nvSpPr>
        <p:spPr>
          <a:xfrm>
            <a:off x="717550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7"/>
          <p:cNvSpPr txBox="1">
            <a:spLocks noGrp="1"/>
          </p:cNvSpPr>
          <p:nvPr>
            <p:ph type="subTitle" idx="5"/>
          </p:nvPr>
        </p:nvSpPr>
        <p:spPr>
          <a:xfrm>
            <a:off x="3375585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7"/>
          <p:cNvSpPr txBox="1">
            <a:spLocks noGrp="1"/>
          </p:cNvSpPr>
          <p:nvPr>
            <p:ph type="subTitle" idx="6"/>
          </p:nvPr>
        </p:nvSpPr>
        <p:spPr>
          <a:xfrm>
            <a:off x="6033620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7"/>
          <p:cNvSpPr txBox="1">
            <a:spLocks noGrp="1"/>
          </p:cNvSpPr>
          <p:nvPr>
            <p:ph type="subTitle" idx="7"/>
          </p:nvPr>
        </p:nvSpPr>
        <p:spPr>
          <a:xfrm>
            <a:off x="717550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9" name="Google Shape;109;p17"/>
          <p:cNvSpPr txBox="1">
            <a:spLocks noGrp="1"/>
          </p:cNvSpPr>
          <p:nvPr>
            <p:ph type="subTitle" idx="8"/>
          </p:nvPr>
        </p:nvSpPr>
        <p:spPr>
          <a:xfrm>
            <a:off x="3375568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0" name="Google Shape;110;p17"/>
          <p:cNvSpPr txBox="1">
            <a:spLocks noGrp="1"/>
          </p:cNvSpPr>
          <p:nvPr>
            <p:ph type="subTitle" idx="9"/>
          </p:nvPr>
        </p:nvSpPr>
        <p:spPr>
          <a:xfrm>
            <a:off x="6033585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1" name="Google Shape;111;p17"/>
          <p:cNvSpPr txBox="1">
            <a:spLocks noGrp="1"/>
          </p:cNvSpPr>
          <p:nvPr>
            <p:ph type="subTitle" idx="13"/>
          </p:nvPr>
        </p:nvSpPr>
        <p:spPr>
          <a:xfrm>
            <a:off x="717550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2" name="Google Shape;112;p17"/>
          <p:cNvSpPr txBox="1">
            <a:spLocks noGrp="1"/>
          </p:cNvSpPr>
          <p:nvPr>
            <p:ph type="subTitle" idx="14"/>
          </p:nvPr>
        </p:nvSpPr>
        <p:spPr>
          <a:xfrm>
            <a:off x="3375585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3" name="Google Shape;113;p17"/>
          <p:cNvSpPr txBox="1">
            <a:spLocks noGrp="1"/>
          </p:cNvSpPr>
          <p:nvPr>
            <p:ph type="subTitle" idx="15"/>
          </p:nvPr>
        </p:nvSpPr>
        <p:spPr>
          <a:xfrm>
            <a:off x="6033620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19"/>
          <p:cNvGrpSpPr/>
          <p:nvPr/>
        </p:nvGrpSpPr>
        <p:grpSpPr>
          <a:xfrm>
            <a:off x="-1939250" y="-1333075"/>
            <a:ext cx="12907277" cy="8350339"/>
            <a:chOff x="-1939250" y="-1333075"/>
            <a:chExt cx="12907277" cy="8350339"/>
          </a:xfrm>
        </p:grpSpPr>
        <p:pic>
          <p:nvPicPr>
            <p:cNvPr id="119" name="Google Shape;119;p19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-1939250" y="3196288"/>
              <a:ext cx="3822843" cy="3820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19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7584951" y="-1333075"/>
              <a:ext cx="3383076" cy="33814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1" name="Google Shape;12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21"/>
          <p:cNvGrpSpPr/>
          <p:nvPr/>
        </p:nvGrpSpPr>
        <p:grpSpPr>
          <a:xfrm>
            <a:off x="-624100" y="-2020600"/>
            <a:ext cx="11368548" cy="8125672"/>
            <a:chOff x="-624100" y="-2020600"/>
            <a:chExt cx="11368548" cy="8125672"/>
          </a:xfrm>
        </p:grpSpPr>
        <p:pic>
          <p:nvPicPr>
            <p:cNvPr id="131" name="Google Shape;131;p21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5718871" y="-2020600"/>
              <a:ext cx="5025577" cy="50231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21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-624100" y="3111949"/>
              <a:ext cx="2994601" cy="299312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 rotWithShape="1">
          <a:blip r:embed="rId2"/>
          <a:srcRect l="19" r="29"/>
          <a:stretch>
            <a:fillRect/>
          </a:stretch>
        </p:blipFill>
        <p:spPr>
          <a:xfrm>
            <a:off x="-2355225" y="-1761350"/>
            <a:ext cx="51435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/>
          <p:nvPr/>
        </p:nvSpPr>
        <p:spPr>
          <a:xfrm>
            <a:off x="7530075" y="4828025"/>
            <a:ext cx="1858500" cy="192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428900" y="1940800"/>
            <a:ext cx="2352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1428900" y="3114425"/>
            <a:ext cx="2352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1428900" y="2297500"/>
            <a:ext cx="23520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1428900" y="3471125"/>
            <a:ext cx="23520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646950" y="-1329987"/>
            <a:ext cx="3822843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/>
          <p:nvPr/>
        </p:nvSpPr>
        <p:spPr>
          <a:xfrm>
            <a:off x="-288025" y="4704600"/>
            <a:ext cx="1913400" cy="274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chemeClr val="accen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5"/>
          <p:cNvGrpSpPr/>
          <p:nvPr/>
        </p:nvGrpSpPr>
        <p:grpSpPr>
          <a:xfrm>
            <a:off x="-2979931" y="-2407150"/>
            <a:ext cx="14973540" cy="9950927"/>
            <a:chOff x="-2979931" y="-2407150"/>
            <a:chExt cx="14973540" cy="9950927"/>
          </a:xfrm>
        </p:grpSpPr>
        <p:pic>
          <p:nvPicPr>
            <p:cNvPr id="69" name="Google Shape;69;p15"/>
            <p:cNvPicPr preferRelativeResize="0"/>
            <p:nvPr/>
          </p:nvPicPr>
          <p:blipFill>
            <a:blip r:embed="rId2"/>
            <a:stretch>
              <a:fillRect/>
            </a:stretch>
          </p:blipFill>
          <p:spPr>
            <a:xfrm>
              <a:off x="6847594" y="-2407150"/>
              <a:ext cx="5146015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" name="Google Shape;70;p15"/>
            <p:cNvPicPr preferRelativeResize="0"/>
            <p:nvPr/>
          </p:nvPicPr>
          <p:blipFill>
            <a:blip r:embed="rId3"/>
            <a:stretch>
              <a:fillRect/>
            </a:stretch>
          </p:blipFill>
          <p:spPr>
            <a:xfrm>
              <a:off x="-2979931" y="2400275"/>
              <a:ext cx="5146015" cy="5143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1802824" y="1793200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2" name="Google Shape;72;p15"/>
          <p:cNvSpPr txBox="1">
            <a:spLocks noGrp="1"/>
          </p:cNvSpPr>
          <p:nvPr>
            <p:ph type="subTitle" idx="2"/>
          </p:nvPr>
        </p:nvSpPr>
        <p:spPr>
          <a:xfrm>
            <a:off x="1802812" y="2073698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>
            <a:spLocks noGrp="1"/>
          </p:cNvSpPr>
          <p:nvPr>
            <p:ph type="subTitle" idx="3"/>
          </p:nvPr>
        </p:nvSpPr>
        <p:spPr>
          <a:xfrm>
            <a:off x="5714187" y="2073698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5"/>
          <p:cNvSpPr txBox="1">
            <a:spLocks noGrp="1"/>
          </p:cNvSpPr>
          <p:nvPr>
            <p:ph type="subTitle" idx="4"/>
          </p:nvPr>
        </p:nvSpPr>
        <p:spPr>
          <a:xfrm>
            <a:off x="1802800" y="3595951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5"/>
          <p:cNvSpPr txBox="1">
            <a:spLocks noGrp="1"/>
          </p:cNvSpPr>
          <p:nvPr>
            <p:ph type="subTitle" idx="5"/>
          </p:nvPr>
        </p:nvSpPr>
        <p:spPr>
          <a:xfrm>
            <a:off x="5714175" y="3595951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15"/>
          <p:cNvSpPr txBox="1">
            <a:spLocks noGrp="1"/>
          </p:cNvSpPr>
          <p:nvPr>
            <p:ph type="subTitle" idx="6"/>
          </p:nvPr>
        </p:nvSpPr>
        <p:spPr>
          <a:xfrm>
            <a:off x="1802824" y="3317703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8" name="Google Shape;78;p15"/>
          <p:cNvSpPr txBox="1">
            <a:spLocks noGrp="1"/>
          </p:cNvSpPr>
          <p:nvPr>
            <p:ph type="subTitle" idx="7"/>
          </p:nvPr>
        </p:nvSpPr>
        <p:spPr>
          <a:xfrm>
            <a:off x="5714194" y="1793200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9" name="Google Shape;79;p15"/>
          <p:cNvSpPr txBox="1">
            <a:spLocks noGrp="1"/>
          </p:cNvSpPr>
          <p:nvPr>
            <p:ph type="subTitle" idx="8"/>
          </p:nvPr>
        </p:nvSpPr>
        <p:spPr>
          <a:xfrm>
            <a:off x="5714194" y="3317703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 panose="00000500000000000000"/>
              <a:buNone/>
              <a:defRPr sz="3000">
                <a:solidFill>
                  <a:schemeClr val="dk1"/>
                </a:solidFill>
                <a:latin typeface="Playfair Display" panose="00000500000000000000"/>
                <a:ea typeface="Playfair Display" panose="00000500000000000000"/>
                <a:cs typeface="Playfair Display" panose="00000500000000000000"/>
                <a:sym typeface="Playfair Display" panose="000005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●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○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■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●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○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■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●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 panose="00000500000000000000"/>
              <a:buChar char="○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 panose="00000500000000000000"/>
              <a:buChar char="■"/>
              <a:defRPr>
                <a:solidFill>
                  <a:schemeClr val="dk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>
            <a:spLocks noGrp="1"/>
          </p:cNvSpPr>
          <p:nvPr>
            <p:ph type="ctrTitle"/>
          </p:nvPr>
        </p:nvSpPr>
        <p:spPr>
          <a:xfrm>
            <a:off x="715010" y="1362710"/>
            <a:ext cx="7710805" cy="212915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sz="4000"/>
              <a:t>Hospital management system</a:t>
            </a:r>
            <a:endParaRPr sz="4000"/>
          </a:p>
        </p:txBody>
      </p:sp>
      <p:cxnSp>
        <p:nvCxnSpPr>
          <p:cNvPr id="148" name="Google Shape;148;p26"/>
          <p:cNvCxnSpPr/>
          <p:nvPr/>
        </p:nvCxnSpPr>
        <p:spPr>
          <a:xfrm>
            <a:off x="4974300" y="3492175"/>
            <a:ext cx="3451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9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2100" b="0" i="0" u="none" strike="noStrike" cap="none" normalizeH="0" baseline="0" dirty="0">
                <a:ln>
                  <a:noFill/>
                </a:ln>
                <a:solidFill>
                  <a:srgbClr val="E8EAED"/>
                </a:solidFill>
                <a:effectLst/>
                <a:latin typeface="Arial Unicode MS" panose="020B0604020202020204" pitchFamily="34" charset="-128"/>
                <a:ea typeface="inherit"/>
              </a:rPr>
              <a:t>Relaxed style presentation</a:t>
            </a:r>
            <a:endParaRPr kumimoji="0" lang="zh-CN" altLang="zh-CN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</a:b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  <p:sp>
        <p:nvSpPr>
          <p:cNvPr id="3" name="副标题 2"/>
          <p:cNvSpPr/>
          <p:nvPr>
            <p:ph type="subTitle" idx="1"/>
          </p:nvPr>
        </p:nvSpPr>
        <p:spPr/>
        <p:txBody>
          <a:bodyPr/>
          <a:p>
            <a:r>
              <a:rPr lang="en-US" altLang="zh-CN"/>
              <a:t>29.04.24</a:t>
            </a:r>
            <a:endParaRPr lang="en-US" altLang="zh-CN"/>
          </a:p>
          <a:p>
            <a:r>
              <a:rPr lang="en-US" altLang="zh-CN">
                <a:ea typeface="宋体" charset="0"/>
              </a:rPr>
              <a:t>Ding Yeming</a:t>
            </a:r>
            <a:endParaRPr lang="en-US" altLang="zh-CN">
              <a:ea typeface="宋体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33211714370718_.pi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94665"/>
            <a:ext cx="9144000" cy="640080"/>
          </a:xfrm>
          <a:prstGeom prst="rect">
            <a:avLst/>
          </a:prstGeom>
        </p:spPr>
      </p:pic>
      <p:pic>
        <p:nvPicPr>
          <p:cNvPr id="5" name="图片 4" descr="33221714370849_.pi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45" y="1238250"/>
            <a:ext cx="743458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15010" y="332105"/>
            <a:ext cx="7635875" cy="3383915"/>
          </a:xfrm>
        </p:spPr>
        <p:txBody>
          <a:bodyPr/>
          <a:p>
            <a:r>
              <a:rPr lang="zh-CN" altLang="en-US" sz="1600" b="1"/>
              <a:t>Patient:</a:t>
            </a:r>
            <a:r>
              <a:rPr lang="zh-CN" altLang="en-US" sz="1600"/>
              <a:t> Includes the basic information of the patient, the patient's pathology report of the day, the patient's past medical history；</a:t>
            </a:r>
            <a:br>
              <a:rPr lang="zh-CN" altLang="en-US" sz="1600"/>
            </a:br>
            <a:br>
              <a:rPr lang="zh-CN" altLang="en-US" sz="1600" b="1"/>
            </a:br>
            <a:r>
              <a:rPr lang="zh-CN" altLang="en-US" sz="1600" b="1"/>
              <a:t>Doctors: </a:t>
            </a:r>
            <a:r>
              <a:rPr lang="zh-CN" altLang="en-US" sz="1600"/>
              <a:t>Control patient registration numbers, writing of patient report forms, prescribing and pharmacy links；</a:t>
            </a:r>
            <a:br>
              <a:rPr lang="zh-CN" altLang="en-US" sz="1600"/>
            </a:br>
            <a:br>
              <a:rPr lang="zh-CN" altLang="en-US" sz="1600"/>
            </a:br>
            <a:r>
              <a:rPr lang="zh-CN" altLang="en-US" sz="1600" b="1"/>
              <a:t>Hospital department：</a:t>
            </a:r>
            <a:r>
              <a:rPr lang="zh-CN" altLang="en-US" sz="1600"/>
              <a:t>Outpatient department, inpatient department, emergency department, pharmacy, charging room, laboratory, operating room, etc</a:t>
            </a:r>
            <a:br>
              <a:rPr lang="zh-CN" altLang="en-US" sz="1600"/>
            </a:br>
            <a:br>
              <a:rPr lang="zh-CN" altLang="en-US" sz="1600"/>
            </a:br>
            <a:r>
              <a:rPr lang="zh-CN" altLang="en-US" sz="1600"/>
              <a:t>Each department also needs to break down links in a small way</a:t>
            </a:r>
            <a:br>
              <a:rPr lang="zh-CN" altLang="en-US" sz="1600"/>
            </a:br>
            <a:br>
              <a:rPr lang="zh-CN" altLang="en-US" sz="1600"/>
            </a:br>
            <a:r>
              <a:rPr lang="zh-CN" altLang="en-US" sz="1600" b="1"/>
              <a:t>Administrator：</a:t>
            </a:r>
            <a:r>
              <a:rPr lang="zh-CN" altLang="en-US" sz="1600"/>
              <a:t>Patient registration system management, doctor scheduling management, equipment and drug procurement management</a:t>
            </a:r>
            <a:br>
              <a:rPr lang="zh-CN" altLang="en-US" sz="1400"/>
            </a:br>
            <a:endParaRPr lang="zh-CN" altLang="en-US" sz="14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56540" y="142240"/>
            <a:ext cx="6194425" cy="1043940"/>
          </a:xfrm>
        </p:spPr>
        <p:txBody>
          <a:bodyPr/>
          <a:p>
            <a:r>
              <a:rPr lang="zh-CN" altLang="en-US" sz="1800"/>
              <a:t>Patient item run result</a:t>
            </a:r>
            <a:endParaRPr lang="zh-CN" altLang="en-US" sz="18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Screenshot 2024-04-29 at 08.10.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0050" y="1017905"/>
            <a:ext cx="6195695" cy="41255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 sz="1400" b="1"/>
              <a:t>Problem</a:t>
            </a:r>
            <a:r>
              <a:rPr lang="en-US" altLang="zh-CN" sz="1400" b="1"/>
              <a:t>s</a:t>
            </a:r>
            <a:r>
              <a:rPr lang="zh-CN" altLang="en-US" sz="1400" b="1"/>
              <a:t>: </a:t>
            </a:r>
            <a:br>
              <a:rPr lang="zh-CN" altLang="en-US" sz="1400"/>
            </a:br>
            <a:r>
              <a:rPr lang="zh-CN" altLang="en-US" sz="1400"/>
              <a:t>Failed to get data through orm using json;</a:t>
            </a:r>
            <a:br>
              <a:rPr lang="zh-CN" altLang="en-US" sz="1400"/>
            </a:br>
            <a:r>
              <a:rPr lang="zh-CN" altLang="en-US" sz="1400"/>
              <a:t>Some html before and after association</a:t>
            </a:r>
            <a:endParaRPr lang="zh-CN" altLang="en-US" sz="14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rmal Conference Style Presentation by Slidesgo">
  <a:themeElements>
    <a:clrScheme name="Simple Light">
      <a:dk1>
        <a:srgbClr val="191919"/>
      </a:dk1>
      <a:lt1>
        <a:srgbClr val="F3F3F3"/>
      </a:lt1>
      <a:dk2>
        <a:srgbClr val="A3A3B5"/>
      </a:dk2>
      <a:lt2>
        <a:srgbClr val="C67812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770</Words>
  <Application>WPS 文字</Application>
  <PresentationFormat>全屏显示(16:9)</PresentationFormat>
  <Paragraphs>14</Paragraphs>
  <Slides>5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23" baseType="lpstr">
      <vt:lpstr>Arial</vt:lpstr>
      <vt:lpstr>宋体</vt:lpstr>
      <vt:lpstr>Wingdings</vt:lpstr>
      <vt:lpstr>Arial</vt:lpstr>
      <vt:lpstr>Playfair Display</vt:lpstr>
      <vt:lpstr>Raleway</vt:lpstr>
      <vt:lpstr>Montserrat</vt:lpstr>
      <vt:lpstr>Arial Unicode MS</vt:lpstr>
      <vt:lpstr>inherit</vt:lpstr>
      <vt:lpstr>Thonburi</vt:lpstr>
      <vt:lpstr>DengXian</vt:lpstr>
      <vt:lpstr>Times New Roman</vt:lpstr>
      <vt:lpstr>汉仪书宋二KW</vt:lpstr>
      <vt:lpstr>宋体</vt:lpstr>
      <vt:lpstr>微软雅黑</vt:lpstr>
      <vt:lpstr>汉仪旗黑</vt:lpstr>
      <vt:lpstr>Arial Unicode MS</vt:lpstr>
      <vt:lpstr>Formal Conference Style Presentation by Slidesgo</vt:lpstr>
      <vt:lpstr>Application of Image Identification in Management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relationship between  Finance and  Business management.</dc:title>
  <dc:creator/>
  <cp:lastModifiedBy>丁烨明</cp:lastModifiedBy>
  <cp:revision>13</cp:revision>
  <dcterms:created xsi:type="dcterms:W3CDTF">2024-04-29T06:32:48Z</dcterms:created>
  <dcterms:modified xsi:type="dcterms:W3CDTF">2024-04-29T06:32:48Z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13D9B738E434DD7BA86E1266F6864E88_42</vt:lpwstr>
  </property>
  <property fmtid="{D5CDD505-2E9C-101B-9397-08002B2CF9AE}" pid="3" name="KSOProductBuildVer">
    <vt:lpwstr>2052-6.5.2.8766</vt:lpwstr>
  </property>
</Properties>
</file>